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61" r:id="rId4"/>
    <p:sldId id="258" r:id="rId5"/>
    <p:sldId id="272" r:id="rId6"/>
    <p:sldId id="262" r:id="rId7"/>
    <p:sldId id="263" r:id="rId8"/>
    <p:sldId id="268" r:id="rId9"/>
    <p:sldId id="267" r:id="rId10"/>
    <p:sldId id="281" r:id="rId11"/>
    <p:sldId id="271" r:id="rId12"/>
    <p:sldId id="264" r:id="rId13"/>
    <p:sldId id="265" r:id="rId14"/>
    <p:sldId id="266" r:id="rId15"/>
  </p:sldIdLst>
  <p:sldSz cx="12207875" cy="68770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112" y="-272"/>
      </p:cViewPr>
      <p:guideLst>
        <p:guide orient="horz" pos="2166"/>
        <p:guide pos="384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1474109"/>
          </a:xfrm>
        </p:spPr>
        <p:txBody>
          <a:bodyPr/>
          <a:lstStyle/>
          <a:p>
            <a:r>
              <a:rPr lang="en-US" smtClean="0"/>
              <a:t>Click to edit Master title style</a:t>
            </a:r>
            <a:endParaRPr lang="en-US"/>
          </a:p>
        </p:txBody>
      </p:sp>
      <p:sp>
        <p:nvSpPr>
          <p:cNvPr id="3" name="Subtitle 2"/>
          <p:cNvSpPr>
            <a:spLocks noGrp="1"/>
          </p:cNvSpPr>
          <p:nvPr>
            <p:ph type="subTitle" idx="1"/>
          </p:nvPr>
        </p:nvSpPr>
        <p:spPr>
          <a:xfrm>
            <a:off x="1831183" y="3896995"/>
            <a:ext cx="8545513" cy="175746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6/28/16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825206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6/28/16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587503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50709" y="275402"/>
            <a:ext cx="2746771" cy="58677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0395" y="275402"/>
            <a:ext cx="8036851" cy="58677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6/28/16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3430628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6/28/16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701798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4338" y="4419143"/>
            <a:ext cx="10376695" cy="136585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4338" y="2914788"/>
            <a:ext cx="10376695" cy="15043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269B53-6DF8-E942-92B4-619F480A7C38}" type="datetimeFigureOut">
              <a:rPr lang="en-US" smtClean="0"/>
              <a:t>6/28/16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1875844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0393" y="1604646"/>
            <a:ext cx="5391812" cy="45385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05670" y="1604646"/>
            <a:ext cx="5391812" cy="45385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269B53-6DF8-E942-92B4-619F480A7C38}" type="datetimeFigureOut">
              <a:rPr lang="en-US" smtClean="0"/>
              <a:t>6/28/16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2333044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10395" y="1539378"/>
            <a:ext cx="5393931" cy="64154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10395" y="2180916"/>
            <a:ext cx="5393931" cy="3962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201433" y="1539378"/>
            <a:ext cx="5396051" cy="64154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1433" y="2180916"/>
            <a:ext cx="5396051" cy="3962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269B53-6DF8-E942-92B4-619F480A7C38}" type="datetimeFigureOut">
              <a:rPr lang="en-US" smtClean="0"/>
              <a:t>6/28/16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3743919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269B53-6DF8-E942-92B4-619F480A7C38}" type="datetimeFigureOut">
              <a:rPr lang="en-US" smtClean="0"/>
              <a:t>6/28/16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1029518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69B53-6DF8-E942-92B4-619F480A7C38}" type="datetimeFigureOut">
              <a:rPr lang="en-US" smtClean="0"/>
              <a:t>6/28/16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2013350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0396" y="273808"/>
            <a:ext cx="4016307" cy="116527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72941" y="273810"/>
            <a:ext cx="6824541" cy="586937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10396" y="1439088"/>
            <a:ext cx="4016307" cy="470409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69B53-6DF8-E942-92B4-619F480A7C38}" type="datetimeFigureOut">
              <a:rPr lang="en-US" smtClean="0"/>
              <a:t>6/28/16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37641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2829" y="4813935"/>
            <a:ext cx="7324725" cy="568313"/>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92829" y="614477"/>
            <a:ext cx="7324725" cy="412623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92829" y="5382248"/>
            <a:ext cx="7324725" cy="8070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69B53-6DF8-E942-92B4-619F480A7C38}" type="datetimeFigureOut">
              <a:rPr lang="en-US" smtClean="0"/>
              <a:t>6/28/16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t>‹#›</a:t>
            </a:fld>
            <a:endParaRPr lang="en-US"/>
          </a:p>
        </p:txBody>
      </p:sp>
    </p:spTree>
    <p:extLst>
      <p:ext uri="{BB962C8B-B14F-4D97-AF65-F5344CB8AC3E}">
        <p14:creationId xmlns:p14="http://schemas.microsoft.com/office/powerpoint/2010/main" val="40596926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0395" y="275401"/>
            <a:ext cx="10987088" cy="11461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10395" y="1604646"/>
            <a:ext cx="10987088" cy="45385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10396" y="6374007"/>
            <a:ext cx="2848504" cy="366140"/>
          </a:xfrm>
          <a:prstGeom prst="rect">
            <a:avLst/>
          </a:prstGeom>
        </p:spPr>
        <p:txBody>
          <a:bodyPr vert="horz" lIns="91440" tIns="45720" rIns="91440" bIns="45720" rtlCol="0" anchor="ctr"/>
          <a:lstStyle>
            <a:lvl1pPr algn="l">
              <a:defRPr sz="1200">
                <a:solidFill>
                  <a:schemeClr val="tx1">
                    <a:tint val="75000"/>
                  </a:schemeClr>
                </a:solidFill>
              </a:defRPr>
            </a:lvl1pPr>
          </a:lstStyle>
          <a:p>
            <a:fld id="{7D269B53-6DF8-E942-92B4-619F480A7C38}" type="datetimeFigureOut">
              <a:rPr lang="en-US" smtClean="0"/>
              <a:t>6/28/16</a:t>
            </a:fld>
            <a:endParaRPr lang="en-US"/>
          </a:p>
        </p:txBody>
      </p:sp>
      <p:sp>
        <p:nvSpPr>
          <p:cNvPr id="5" name="Footer Placeholder 4"/>
          <p:cNvSpPr>
            <a:spLocks noGrp="1"/>
          </p:cNvSpPr>
          <p:nvPr>
            <p:ph type="ftr" sz="quarter" idx="3"/>
          </p:nvPr>
        </p:nvSpPr>
        <p:spPr>
          <a:xfrm>
            <a:off x="4171025" y="6374007"/>
            <a:ext cx="3865828" cy="36614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48979" y="6374007"/>
            <a:ext cx="2848504" cy="366140"/>
          </a:xfrm>
          <a:prstGeom prst="rect">
            <a:avLst/>
          </a:prstGeom>
        </p:spPr>
        <p:txBody>
          <a:bodyPr vert="horz" lIns="91440" tIns="45720" rIns="91440" bIns="45720" rtlCol="0" anchor="ctr"/>
          <a:lstStyle>
            <a:lvl1pPr algn="r">
              <a:defRPr sz="1200">
                <a:solidFill>
                  <a:schemeClr val="tx1">
                    <a:tint val="75000"/>
                  </a:schemeClr>
                </a:solidFill>
              </a:defRPr>
            </a:lvl1pPr>
          </a:lstStyle>
          <a:p>
            <a:fld id="{0BB72410-D969-264E-833A-34E001063EA9}" type="slidenum">
              <a:rPr lang="en-US" smtClean="0"/>
              <a:t>‹#›</a:t>
            </a:fld>
            <a:endParaRPr lang="en-US"/>
          </a:p>
        </p:txBody>
      </p:sp>
    </p:spTree>
    <p:extLst>
      <p:ext uri="{BB962C8B-B14F-4D97-AF65-F5344CB8AC3E}">
        <p14:creationId xmlns:p14="http://schemas.microsoft.com/office/powerpoint/2010/main" val="19747607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3008709"/>
          </a:xfrm>
        </p:spPr>
        <p:txBody>
          <a:bodyPr>
            <a:normAutofit/>
          </a:bodyPr>
          <a:lstStyle/>
          <a:p>
            <a:r>
              <a:rPr lang="en-US" sz="3600" dirty="0"/>
              <a:t>Companies say this over and over again, and we’ve found the same with our experience:</a:t>
            </a:r>
            <a:endParaRPr lang="x-none" sz="3600" dirty="0"/>
          </a:p>
        </p:txBody>
      </p:sp>
    </p:spTree>
    <p:extLst>
      <p:ext uri="{BB962C8B-B14F-4D97-AF65-F5344CB8AC3E}">
        <p14:creationId xmlns:p14="http://schemas.microsoft.com/office/powerpoint/2010/main" val="2680489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825" y="2831021"/>
            <a:ext cx="10987088" cy="1146175"/>
          </a:xfrm>
        </p:spPr>
        <p:txBody>
          <a:bodyPr>
            <a:normAutofit fontScale="90000"/>
          </a:bodyPr>
          <a:lstStyle/>
          <a:p>
            <a:r>
              <a:rPr lang="en-US" dirty="0"/>
              <a:t>Finally, Discover How to Create a High-Converting Webinar Landing Page</a:t>
            </a:r>
            <a:r>
              <a:rPr lang="x-none" dirty="0"/>
              <a:t/>
            </a:r>
            <a:br>
              <a:rPr lang="x-none" dirty="0"/>
            </a:br>
            <a:r>
              <a:rPr lang="en-US" dirty="0"/>
              <a:t>Using a Real Proven Strategy… Starting Today!</a:t>
            </a:r>
            <a:endParaRPr lang="x-none" dirty="0"/>
          </a:p>
        </p:txBody>
      </p:sp>
    </p:spTree>
    <p:extLst>
      <p:ext uri="{BB962C8B-B14F-4D97-AF65-F5344CB8AC3E}">
        <p14:creationId xmlns:p14="http://schemas.microsoft.com/office/powerpoint/2010/main" val="4118039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0395" y="2634014"/>
            <a:ext cx="10987088" cy="3509167"/>
          </a:xfrm>
        </p:spPr>
        <p:txBody>
          <a:bodyPr>
            <a:normAutofit/>
          </a:bodyPr>
          <a:lstStyle/>
          <a:p>
            <a:pPr marL="0" indent="0" algn="ctr">
              <a:buNone/>
            </a:pPr>
            <a:r>
              <a:rPr lang="en-US" sz="3600" dirty="0"/>
              <a:t>This 9-part video course is designed to show you how you can quickly and easily get more people attending your webinars!</a:t>
            </a:r>
            <a:endParaRPr lang="x-none" sz="3600" dirty="0"/>
          </a:p>
        </p:txBody>
      </p:sp>
    </p:spTree>
    <p:extLst>
      <p:ext uri="{BB962C8B-B14F-4D97-AF65-F5344CB8AC3E}">
        <p14:creationId xmlns:p14="http://schemas.microsoft.com/office/powerpoint/2010/main" val="3538519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7376" y="2093708"/>
            <a:ext cx="5730919" cy="3738751"/>
          </a:xfrm>
        </p:spPr>
        <p:txBody>
          <a:bodyPr>
            <a:normAutofit/>
          </a:bodyPr>
          <a:lstStyle/>
          <a:p>
            <a:pPr marL="525600" lvl="1" indent="-284400">
              <a:buFont typeface="Arial"/>
              <a:buChar char="•"/>
            </a:pPr>
            <a:r>
              <a:rPr lang="en-PH" sz="2400" dirty="0"/>
              <a:t>Video #1: </a:t>
            </a:r>
            <a:r>
              <a:rPr lang="en-PH" sz="2400" dirty="0" smtClean="0"/>
              <a:t>Introduction</a:t>
            </a:r>
            <a:endParaRPr lang="en-US" sz="2400" dirty="0"/>
          </a:p>
          <a:p>
            <a:pPr marL="525600" lvl="1" indent="-284400">
              <a:buFont typeface="Arial"/>
              <a:buChar char="•"/>
            </a:pPr>
            <a:r>
              <a:rPr lang="en-PH" sz="2400" dirty="0" smtClean="0"/>
              <a:t>Video #2: </a:t>
            </a:r>
            <a:r>
              <a:rPr lang="en-US" sz="2400" dirty="0"/>
              <a:t>Before the Sales Copy</a:t>
            </a:r>
            <a:r>
              <a:rPr lang="x-none" sz="2400" dirty="0"/>
              <a:t> </a:t>
            </a:r>
            <a:endParaRPr lang="en-US" sz="2400" dirty="0" smtClean="0"/>
          </a:p>
          <a:p>
            <a:pPr marL="525600" lvl="1" indent="-284400">
              <a:buFont typeface="Arial"/>
              <a:buChar char="•"/>
            </a:pPr>
            <a:r>
              <a:rPr lang="en-PH" sz="2400" dirty="0" smtClean="0"/>
              <a:t>Video </a:t>
            </a:r>
            <a:r>
              <a:rPr lang="en-PH" sz="2400" dirty="0"/>
              <a:t>#3: </a:t>
            </a:r>
            <a:r>
              <a:rPr lang="en-US" sz="2400" dirty="0"/>
              <a:t>Benefits</a:t>
            </a:r>
            <a:r>
              <a:rPr lang="x-none" sz="2400" dirty="0"/>
              <a:t> </a:t>
            </a:r>
            <a:endParaRPr lang="en-US" sz="2400" dirty="0" smtClean="0"/>
          </a:p>
          <a:p>
            <a:pPr marL="525600" lvl="1" indent="-284400">
              <a:buFont typeface="Arial"/>
              <a:buChar char="•"/>
            </a:pPr>
            <a:r>
              <a:rPr lang="en-PH" sz="2400" dirty="0" smtClean="0"/>
              <a:t>Video </a:t>
            </a:r>
            <a:r>
              <a:rPr lang="en-PH" sz="2400" dirty="0"/>
              <a:t>#4: </a:t>
            </a:r>
            <a:r>
              <a:rPr lang="en-US" sz="2400" dirty="0"/>
              <a:t>Headlines / Sub-</a:t>
            </a:r>
            <a:r>
              <a:rPr lang="en-US" sz="2400" dirty="0" smtClean="0"/>
              <a:t>Headlines</a:t>
            </a:r>
          </a:p>
          <a:p>
            <a:pPr marL="525600" lvl="1" indent="-284400">
              <a:buFont typeface="Arial"/>
              <a:buChar char="•"/>
            </a:pPr>
            <a:r>
              <a:rPr lang="en-PH" sz="2400" dirty="0" smtClean="0"/>
              <a:t>Video </a:t>
            </a:r>
            <a:r>
              <a:rPr lang="en-PH" sz="2400" dirty="0"/>
              <a:t>#5: </a:t>
            </a:r>
            <a:r>
              <a:rPr lang="en-US" sz="2400" dirty="0"/>
              <a:t>Freebies</a:t>
            </a:r>
            <a:r>
              <a:rPr lang="x-none" sz="2400" dirty="0"/>
              <a:t> </a:t>
            </a:r>
            <a:endParaRPr lang="en-US" sz="2400" dirty="0"/>
          </a:p>
        </p:txBody>
      </p:sp>
      <p:sp>
        <p:nvSpPr>
          <p:cNvPr id="2" name="TextBox 1"/>
          <p:cNvSpPr txBox="1"/>
          <p:nvPr/>
        </p:nvSpPr>
        <p:spPr>
          <a:xfrm>
            <a:off x="4171027" y="1025319"/>
            <a:ext cx="3332237" cy="646331"/>
          </a:xfrm>
          <a:prstGeom prst="rect">
            <a:avLst/>
          </a:prstGeom>
          <a:noFill/>
        </p:spPr>
        <p:txBody>
          <a:bodyPr wrap="none" rtlCol="0">
            <a:spAutoFit/>
          </a:bodyPr>
          <a:lstStyle/>
          <a:p>
            <a:r>
              <a:rPr lang="en-US" sz="3600" dirty="0" smtClean="0"/>
              <a:t>Videos Overview</a:t>
            </a:r>
            <a:endParaRPr lang="en-US" sz="3600" dirty="0"/>
          </a:p>
        </p:txBody>
      </p:sp>
      <p:sp>
        <p:nvSpPr>
          <p:cNvPr id="5" name="TextBox 4"/>
          <p:cNvSpPr txBox="1"/>
          <p:nvPr/>
        </p:nvSpPr>
        <p:spPr>
          <a:xfrm>
            <a:off x="5968294" y="2093708"/>
            <a:ext cx="5951339" cy="3344417"/>
          </a:xfrm>
          <a:prstGeom prst="rect">
            <a:avLst/>
          </a:prstGeom>
        </p:spPr>
        <p:txBody>
          <a:bodyPr vert="horz" lIns="91440" tIns="45720" rIns="91440" bIns="45720" rtlCol="0">
            <a:normAutofit/>
          </a:bodyPr>
          <a:lstStyle>
            <a:lvl1pPr marL="342900" indent="-342900">
              <a:spcBef>
                <a:spcPct val="20000"/>
              </a:spcBef>
              <a:buFont typeface="Arial"/>
              <a:buChar char="•"/>
              <a:defRPr sz="3200"/>
            </a:lvl1pPr>
            <a:lvl2pPr marL="525600" lvl="1" indent="-284400">
              <a:spcBef>
                <a:spcPct val="20000"/>
              </a:spcBef>
              <a:buFont typeface="Arial"/>
              <a:buChar char="•"/>
              <a:defRPr sz="24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lvl="1"/>
            <a:r>
              <a:rPr lang="en-PH" dirty="0" smtClean="0"/>
              <a:t>Video </a:t>
            </a:r>
            <a:r>
              <a:rPr lang="en-PH" dirty="0" smtClean="0"/>
              <a:t>#6: </a:t>
            </a:r>
            <a:r>
              <a:rPr lang="en-US" dirty="0"/>
              <a:t>Curiosity</a:t>
            </a:r>
            <a:r>
              <a:rPr lang="x-none" dirty="0"/>
              <a:t> </a:t>
            </a:r>
            <a:endParaRPr lang="en-US" dirty="0" smtClean="0"/>
          </a:p>
          <a:p>
            <a:pPr lvl="1"/>
            <a:r>
              <a:rPr lang="en-PH" dirty="0" smtClean="0"/>
              <a:t>Video </a:t>
            </a:r>
            <a:r>
              <a:rPr lang="en-PH" dirty="0" smtClean="0"/>
              <a:t>#7: </a:t>
            </a:r>
            <a:r>
              <a:rPr lang="en-US" dirty="0"/>
              <a:t>Scarcity</a:t>
            </a:r>
            <a:r>
              <a:rPr lang="x-none" dirty="0"/>
              <a:t> </a:t>
            </a:r>
            <a:endParaRPr lang="en-US" dirty="0" smtClean="0"/>
          </a:p>
          <a:p>
            <a:pPr lvl="1"/>
            <a:r>
              <a:rPr lang="en-US" dirty="0" smtClean="0"/>
              <a:t>Video </a:t>
            </a:r>
            <a:r>
              <a:rPr lang="en-US" dirty="0" smtClean="0"/>
              <a:t>#</a:t>
            </a:r>
            <a:r>
              <a:rPr lang="en-US" dirty="0"/>
              <a:t>8</a:t>
            </a:r>
            <a:r>
              <a:rPr lang="en-US" dirty="0" smtClean="0"/>
              <a:t>: </a:t>
            </a:r>
            <a:r>
              <a:rPr lang="en-US" dirty="0"/>
              <a:t>Compliance</a:t>
            </a:r>
            <a:r>
              <a:rPr lang="x-none" dirty="0"/>
              <a:t> </a:t>
            </a:r>
            <a:endParaRPr lang="en-US" dirty="0" smtClean="0"/>
          </a:p>
          <a:p>
            <a:pPr lvl="1"/>
            <a:r>
              <a:rPr lang="en-US" dirty="0" smtClean="0"/>
              <a:t>Video #9: </a:t>
            </a:r>
            <a:r>
              <a:rPr lang="en-US" dirty="0"/>
              <a:t>Inside the Webinar </a:t>
            </a:r>
            <a:r>
              <a:rPr lang="en-US" dirty="0" smtClean="0"/>
              <a:t>Funnel</a:t>
            </a:r>
            <a:endParaRPr lang="x-none" dirty="0"/>
          </a:p>
        </p:txBody>
      </p:sp>
    </p:spTree>
    <p:extLst>
      <p:ext uri="{BB962C8B-B14F-4D97-AF65-F5344CB8AC3E}">
        <p14:creationId xmlns:p14="http://schemas.microsoft.com/office/powerpoint/2010/main" val="1132991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0395" y="2557310"/>
            <a:ext cx="10987088" cy="2444180"/>
          </a:xfrm>
        </p:spPr>
        <p:txBody>
          <a:bodyPr>
            <a:normAutofit/>
          </a:bodyPr>
          <a:lstStyle/>
          <a:p>
            <a:pPr marL="0" indent="0" algn="ctr">
              <a:buNone/>
            </a:pPr>
            <a:r>
              <a:rPr lang="en-US" sz="3600" dirty="0" smtClean="0"/>
              <a:t>GRAB THIS VIDEO COURSE NOW SO YOU CAN START CONVERTING MORE WEBINAR PROSPECTS INTO LOYAL CUSTOMERS! </a:t>
            </a:r>
            <a:endParaRPr lang="x-none" sz="3600" dirty="0"/>
          </a:p>
        </p:txBody>
      </p:sp>
    </p:spTree>
    <p:extLst>
      <p:ext uri="{BB962C8B-B14F-4D97-AF65-F5344CB8AC3E}">
        <p14:creationId xmlns:p14="http://schemas.microsoft.com/office/powerpoint/2010/main" val="2040151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3859" y="2534323"/>
            <a:ext cx="10987088" cy="1337204"/>
          </a:xfrm>
        </p:spPr>
        <p:txBody>
          <a:bodyPr>
            <a:normAutofit/>
          </a:bodyPr>
          <a:lstStyle/>
          <a:p>
            <a:pPr marL="0" indent="0" algn="ctr">
              <a:buNone/>
            </a:pPr>
            <a:r>
              <a:rPr lang="en-US" sz="3600" b="1" dirty="0" smtClean="0"/>
              <a:t>SO GRAB THIS VIDEO COURSE TODAY!</a:t>
            </a:r>
            <a:endParaRPr lang="en-US" sz="3600" b="1" dirty="0"/>
          </a:p>
        </p:txBody>
      </p:sp>
    </p:spTree>
    <p:extLst>
      <p:ext uri="{BB962C8B-B14F-4D97-AF65-F5344CB8AC3E}">
        <p14:creationId xmlns:p14="http://schemas.microsoft.com/office/powerpoint/2010/main" val="893946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0395" y="2277368"/>
            <a:ext cx="10987088" cy="3203578"/>
          </a:xfrm>
        </p:spPr>
        <p:txBody>
          <a:bodyPr>
            <a:noAutofit/>
          </a:bodyPr>
          <a:lstStyle/>
          <a:p>
            <a:pPr marL="0" indent="0" algn="ctr">
              <a:buNone/>
            </a:pPr>
            <a:r>
              <a:rPr lang="en-US" sz="3600" dirty="0"/>
              <a:t>"Webinars have become the most powerful marketing channel for acquiring customers."</a:t>
            </a:r>
            <a:endParaRPr lang="x-none" sz="3600" dirty="0"/>
          </a:p>
        </p:txBody>
      </p:sp>
    </p:spTree>
    <p:extLst>
      <p:ext uri="{BB962C8B-B14F-4D97-AF65-F5344CB8AC3E}">
        <p14:creationId xmlns:p14="http://schemas.microsoft.com/office/powerpoint/2010/main" val="1801100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3600" dirty="0"/>
              <a:t>And it doesn't necessarily have to be a live webinar either. Webinar replays are just as powerful simply because they combine the elements of video and engagement, allowing you to showcase your products and services right in front of the eyes of your prospect.</a:t>
            </a:r>
            <a:endParaRPr lang="x-none" sz="3600" dirty="0"/>
          </a:p>
        </p:txBody>
      </p:sp>
    </p:spTree>
    <p:extLst>
      <p:ext uri="{BB962C8B-B14F-4D97-AF65-F5344CB8AC3E}">
        <p14:creationId xmlns:p14="http://schemas.microsoft.com/office/powerpoint/2010/main" val="605169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If done right, they can prove extremely useful and convert skeptical prospects into loyal customers.</a:t>
            </a:r>
            <a:endParaRPr lang="x-none" sz="3600" dirty="0"/>
          </a:p>
        </p:txBody>
      </p:sp>
    </p:spTree>
    <p:extLst>
      <p:ext uri="{BB962C8B-B14F-4D97-AF65-F5344CB8AC3E}">
        <p14:creationId xmlns:p14="http://schemas.microsoft.com/office/powerpoint/2010/main" val="2839738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Of course, up until this point you may have bought access to a powerful webinar software and you have the ability to run webinars - but now what?</a:t>
            </a:r>
            <a:endParaRPr lang="x-none" sz="3600" dirty="0"/>
          </a:p>
        </p:txBody>
      </p:sp>
    </p:spTree>
    <p:extLst>
      <p:ext uri="{BB962C8B-B14F-4D97-AF65-F5344CB8AC3E}">
        <p14:creationId xmlns:p14="http://schemas.microsoft.com/office/powerpoint/2010/main" val="1211041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0395" y="2187472"/>
            <a:ext cx="10987088" cy="4371196"/>
          </a:xfrm>
        </p:spPr>
        <p:txBody>
          <a:bodyPr>
            <a:normAutofit/>
          </a:bodyPr>
          <a:lstStyle/>
          <a:p>
            <a:pPr marL="0" indent="0" algn="ctr">
              <a:buNone/>
            </a:pPr>
            <a:r>
              <a:rPr lang="en-US" sz="3600" dirty="0"/>
              <a:t>How do you get people to sign up for your webinar?</a:t>
            </a:r>
            <a:endParaRPr lang="x-none" sz="3600" dirty="0"/>
          </a:p>
        </p:txBody>
      </p:sp>
    </p:spTree>
    <p:extLst>
      <p:ext uri="{BB962C8B-B14F-4D97-AF65-F5344CB8AC3E}">
        <p14:creationId xmlns:p14="http://schemas.microsoft.com/office/powerpoint/2010/main" val="2590100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3600" dirty="0"/>
              <a:t>Typically, most people use the standard or default webinar landing pages that come with the platform. However, that's a major mistake.</a:t>
            </a:r>
            <a:endParaRPr lang="x-none" sz="3600" dirty="0"/>
          </a:p>
        </p:txBody>
      </p:sp>
    </p:spTree>
    <p:extLst>
      <p:ext uri="{BB962C8B-B14F-4D97-AF65-F5344CB8AC3E}">
        <p14:creationId xmlns:p14="http://schemas.microsoft.com/office/powerpoint/2010/main" val="2772570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395" y="2517448"/>
            <a:ext cx="10987088" cy="1146175"/>
          </a:xfrm>
        </p:spPr>
        <p:txBody>
          <a:bodyPr>
            <a:normAutofit fontScale="90000"/>
          </a:bodyPr>
          <a:lstStyle/>
          <a:p>
            <a:r>
              <a:rPr lang="en-US" dirty="0"/>
              <a:t>Why? Simply because most webinar platforms do not specialize in sales copy or converting prospects. Rather, they use standard copy that simply doesn't convert.</a:t>
            </a:r>
            <a:endParaRPr lang="x-none" dirty="0"/>
          </a:p>
        </p:txBody>
      </p:sp>
    </p:spTree>
    <p:extLst>
      <p:ext uri="{BB962C8B-B14F-4D97-AF65-F5344CB8AC3E}">
        <p14:creationId xmlns:p14="http://schemas.microsoft.com/office/powerpoint/2010/main" val="4004525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3600" dirty="0"/>
              <a:t>So, if you really want to convert your prospects into customers, you must create your own landing pages and your own sales copy.</a:t>
            </a:r>
            <a:endParaRPr lang="x-none" sz="3600" dirty="0"/>
          </a:p>
        </p:txBody>
      </p:sp>
    </p:spTree>
    <p:extLst>
      <p:ext uri="{BB962C8B-B14F-4D97-AF65-F5344CB8AC3E}">
        <p14:creationId xmlns:p14="http://schemas.microsoft.com/office/powerpoint/2010/main" val="24568599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109</TotalTime>
  <Words>334</Words>
  <Application>Microsoft Macintosh PowerPoint</Application>
  <PresentationFormat>Custom</PresentationFormat>
  <Paragraphs>23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Companies say this over and over again, and we’ve found the same with our experience:</vt:lpstr>
      <vt:lpstr>PowerPoint Presentation</vt:lpstr>
      <vt:lpstr>PowerPoint Presentation</vt:lpstr>
      <vt:lpstr>If done right, they can prove extremely useful and convert skeptical prospects into loyal customers.</vt:lpstr>
      <vt:lpstr>Of course, up until this point you may have bought access to a powerful webinar software and you have the ability to run webinars - but now what?</vt:lpstr>
      <vt:lpstr>PowerPoint Presentation</vt:lpstr>
      <vt:lpstr>PowerPoint Presentation</vt:lpstr>
      <vt:lpstr>Why? Simply because most webinar platforms do not specialize in sales copy or converting prospects. Rather, they use standard copy that simply doesn't convert.</vt:lpstr>
      <vt:lpstr>PowerPoint Presentation</vt:lpstr>
      <vt:lpstr>Finally, Discover How to Create a High-Converting Webinar Landing Page Using a Real Proven Strategy… Starting Today!</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Sandy Mendoza</dc:creator>
  <cp:lastModifiedBy>Cassandra M</cp:lastModifiedBy>
  <cp:revision>15</cp:revision>
  <dcterms:created xsi:type="dcterms:W3CDTF">2015-08-03T20:24:17Z</dcterms:created>
  <dcterms:modified xsi:type="dcterms:W3CDTF">2016-06-28T18:34:15Z</dcterms:modified>
</cp:coreProperties>
</file>